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sldIdLst>
    <p:sldId id="282" r:id="rId5"/>
    <p:sldId id="296" r:id="rId6"/>
    <p:sldId id="295" r:id="rId7"/>
    <p:sldId id="297" r:id="rId8"/>
    <p:sldId id="302" r:id="rId9"/>
    <p:sldId id="303" r:id="rId10"/>
    <p:sldId id="304" r:id="rId11"/>
    <p:sldId id="305" r:id="rId12"/>
    <p:sldId id="298" r:id="rId13"/>
    <p:sldId id="299" r:id="rId14"/>
    <p:sldId id="300" r:id="rId15"/>
    <p:sldId id="314" r:id="rId16"/>
    <p:sldId id="310" r:id="rId17"/>
    <p:sldId id="307" r:id="rId18"/>
    <p:sldId id="312" r:id="rId19"/>
    <p:sldId id="315" r:id="rId20"/>
    <p:sldId id="311" r:id="rId21"/>
    <p:sldId id="31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061" autoAdjust="0"/>
  </p:normalViewPr>
  <p:slideViewPr>
    <p:cSldViewPr snapToGrid="0">
      <p:cViewPr varScale="1">
        <p:scale>
          <a:sx n="70" d="100"/>
          <a:sy n="70" d="100"/>
        </p:scale>
        <p:origin x="7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EE8BD3-4A8A-4462-8584-CD47047CA00E}" type="doc">
      <dgm:prSet loTypeId="urn:microsoft.com/office/officeart/2005/8/layout/venn3" loCatId="relationship" qsTypeId="urn:microsoft.com/office/officeart/2005/8/quickstyle/3d1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DA05178-0AB4-4F68-A6A1-70F0DC3E6BD7}">
      <dgm:prSet phldrT="[Text]"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What are all pasta brands that El Maleka’s segment considers buying?</a:t>
          </a:r>
        </a:p>
      </dgm:t>
    </dgm:pt>
    <dgm:pt modelId="{93AD3C30-0D49-4C79-B37D-11B70FA533FA}" type="parTrans" cxnId="{4547DBC5-5352-4AF5-85AD-E9FE2B769673}">
      <dgm:prSet/>
      <dgm:spPr/>
      <dgm:t>
        <a:bodyPr/>
        <a:lstStyle/>
        <a:p>
          <a:endParaRPr lang="en-US"/>
        </a:p>
      </dgm:t>
    </dgm:pt>
    <dgm:pt modelId="{7D937456-225D-49B8-8D2D-F04F47D11B6F}" type="sibTrans" cxnId="{4547DBC5-5352-4AF5-85AD-E9FE2B769673}">
      <dgm:prSet/>
      <dgm:spPr/>
      <dgm:t>
        <a:bodyPr/>
        <a:lstStyle/>
        <a:p>
          <a:endParaRPr lang="en-US"/>
        </a:p>
      </dgm:t>
    </dgm:pt>
    <dgm:pt modelId="{5C78DAC7-3788-48AE-8E56-AD3CF1EABE82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Criteria by which consumers choose pasta brands</a:t>
          </a:r>
        </a:p>
      </dgm:t>
    </dgm:pt>
    <dgm:pt modelId="{6DC2BC87-00C8-4CC8-8E62-BE3AB014166C}" type="parTrans" cxnId="{022FB4A8-0E65-4CC2-85D7-F6B9E57DA224}">
      <dgm:prSet/>
      <dgm:spPr/>
      <dgm:t>
        <a:bodyPr/>
        <a:lstStyle/>
        <a:p>
          <a:endParaRPr lang="en-US"/>
        </a:p>
      </dgm:t>
    </dgm:pt>
    <dgm:pt modelId="{40AE25B9-1072-43F7-8891-4BEF553F097E}" type="sibTrans" cxnId="{022FB4A8-0E65-4CC2-85D7-F6B9E57DA224}">
      <dgm:prSet/>
      <dgm:spPr/>
      <dgm:t>
        <a:bodyPr/>
        <a:lstStyle/>
        <a:p>
          <a:endParaRPr lang="en-US"/>
        </a:p>
      </dgm:t>
    </dgm:pt>
    <dgm:pt modelId="{43247B29-F195-453D-AE81-232684F4F852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How do consumers evaluate El Maleka and other pasta brands in terms of criteria identified?</a:t>
          </a:r>
        </a:p>
      </dgm:t>
    </dgm:pt>
    <dgm:pt modelId="{2C98FB86-69BB-45F0-94B3-B815DFE30985}" type="parTrans" cxnId="{0A5BF71B-2C25-4A72-A8FA-3E415FD7CC60}">
      <dgm:prSet/>
      <dgm:spPr/>
      <dgm:t>
        <a:bodyPr/>
        <a:lstStyle/>
        <a:p>
          <a:endParaRPr lang="en-US"/>
        </a:p>
      </dgm:t>
    </dgm:pt>
    <dgm:pt modelId="{8CB21800-8B9A-4BDC-960B-32FD87018A26}" type="sibTrans" cxnId="{0A5BF71B-2C25-4A72-A8FA-3E415FD7CC60}">
      <dgm:prSet/>
      <dgm:spPr/>
      <dgm:t>
        <a:bodyPr/>
        <a:lstStyle/>
        <a:p>
          <a:endParaRPr lang="en-US"/>
        </a:p>
      </dgm:t>
    </dgm:pt>
    <dgm:pt modelId="{F48CDCB8-02B0-4CB5-B8E2-C37891D6F84B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What are psychographic and geographic profile of El Maleka consumers and other brands? </a:t>
          </a:r>
        </a:p>
      </dgm:t>
    </dgm:pt>
    <dgm:pt modelId="{9E664F3B-18FC-4387-975E-77CE0398EAF3}" type="parTrans" cxnId="{5C17AE12-7148-437F-ACF4-1D5A9B0EE05B}">
      <dgm:prSet/>
      <dgm:spPr/>
      <dgm:t>
        <a:bodyPr/>
        <a:lstStyle/>
        <a:p>
          <a:endParaRPr lang="en-US"/>
        </a:p>
      </dgm:t>
    </dgm:pt>
    <dgm:pt modelId="{BBFF189E-5330-4F69-880D-74194958F684}" type="sibTrans" cxnId="{5C17AE12-7148-437F-ACF4-1D5A9B0EE05B}">
      <dgm:prSet/>
      <dgm:spPr/>
      <dgm:t>
        <a:bodyPr/>
        <a:lstStyle/>
        <a:p>
          <a:endParaRPr lang="en-US"/>
        </a:p>
      </dgm:t>
    </dgm:pt>
    <dgm:pt modelId="{9DF6D61E-8AF9-4172-964B-AA0B48B11255}" type="pres">
      <dgm:prSet presAssocID="{81EE8BD3-4A8A-4462-8584-CD47047CA00E}" presName="Name0" presStyleCnt="0">
        <dgm:presLayoutVars>
          <dgm:dir/>
          <dgm:resizeHandles val="exact"/>
        </dgm:presLayoutVars>
      </dgm:prSet>
      <dgm:spPr/>
    </dgm:pt>
    <dgm:pt modelId="{73EB749B-ABBE-4738-AB2A-C09C90BBBD54}" type="pres">
      <dgm:prSet presAssocID="{5C78DAC7-3788-48AE-8E56-AD3CF1EABE82}" presName="Name5" presStyleLbl="vennNode1" presStyleIdx="0" presStyleCnt="4">
        <dgm:presLayoutVars>
          <dgm:bulletEnabled val="1"/>
        </dgm:presLayoutVars>
      </dgm:prSet>
      <dgm:spPr/>
    </dgm:pt>
    <dgm:pt modelId="{3E9FAE88-1545-447F-8520-1F8368B11FD9}" type="pres">
      <dgm:prSet presAssocID="{40AE25B9-1072-43F7-8891-4BEF553F097E}" presName="space" presStyleCnt="0"/>
      <dgm:spPr/>
    </dgm:pt>
    <dgm:pt modelId="{07BDE0B6-D8C3-4337-8BBF-A63E09F02A19}" type="pres">
      <dgm:prSet presAssocID="{43247B29-F195-453D-AE81-232684F4F852}" presName="Name5" presStyleLbl="vennNode1" presStyleIdx="1" presStyleCnt="4">
        <dgm:presLayoutVars>
          <dgm:bulletEnabled val="1"/>
        </dgm:presLayoutVars>
      </dgm:prSet>
      <dgm:spPr/>
    </dgm:pt>
    <dgm:pt modelId="{96BC1D45-FB5B-41EF-ACE0-166938556932}" type="pres">
      <dgm:prSet presAssocID="{8CB21800-8B9A-4BDC-960B-32FD87018A26}" presName="space" presStyleCnt="0"/>
      <dgm:spPr/>
    </dgm:pt>
    <dgm:pt modelId="{D1DAED0C-38A8-4EA0-A2FF-23C7320D8188}" type="pres">
      <dgm:prSet presAssocID="{F48CDCB8-02B0-4CB5-B8E2-C37891D6F84B}" presName="Name5" presStyleLbl="vennNode1" presStyleIdx="2" presStyleCnt="4">
        <dgm:presLayoutVars>
          <dgm:bulletEnabled val="1"/>
        </dgm:presLayoutVars>
      </dgm:prSet>
      <dgm:spPr/>
    </dgm:pt>
    <dgm:pt modelId="{04209A21-E283-4F7D-99CB-1BF7E0CC1E60}" type="pres">
      <dgm:prSet presAssocID="{BBFF189E-5330-4F69-880D-74194958F684}" presName="space" presStyleCnt="0"/>
      <dgm:spPr/>
    </dgm:pt>
    <dgm:pt modelId="{90805565-D1C8-4E1F-B3B2-311857E7366E}" type="pres">
      <dgm:prSet presAssocID="{4DA05178-0AB4-4F68-A6A1-70F0DC3E6BD7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5C17AE12-7148-437F-ACF4-1D5A9B0EE05B}" srcId="{81EE8BD3-4A8A-4462-8584-CD47047CA00E}" destId="{F48CDCB8-02B0-4CB5-B8E2-C37891D6F84B}" srcOrd="2" destOrd="0" parTransId="{9E664F3B-18FC-4387-975E-77CE0398EAF3}" sibTransId="{BBFF189E-5330-4F69-880D-74194958F684}"/>
    <dgm:cxn modelId="{0A5BF71B-2C25-4A72-A8FA-3E415FD7CC60}" srcId="{81EE8BD3-4A8A-4462-8584-CD47047CA00E}" destId="{43247B29-F195-453D-AE81-232684F4F852}" srcOrd="1" destOrd="0" parTransId="{2C98FB86-69BB-45F0-94B3-B815DFE30985}" sibTransId="{8CB21800-8B9A-4BDC-960B-32FD87018A26}"/>
    <dgm:cxn modelId="{BC95211E-EF31-4B6C-9970-945E73F3051C}" type="presOf" srcId="{4DA05178-0AB4-4F68-A6A1-70F0DC3E6BD7}" destId="{90805565-D1C8-4E1F-B3B2-311857E7366E}" srcOrd="0" destOrd="0" presId="urn:microsoft.com/office/officeart/2005/8/layout/venn3"/>
    <dgm:cxn modelId="{022FB4A8-0E65-4CC2-85D7-F6B9E57DA224}" srcId="{81EE8BD3-4A8A-4462-8584-CD47047CA00E}" destId="{5C78DAC7-3788-48AE-8E56-AD3CF1EABE82}" srcOrd="0" destOrd="0" parTransId="{6DC2BC87-00C8-4CC8-8E62-BE3AB014166C}" sibTransId="{40AE25B9-1072-43F7-8891-4BEF553F097E}"/>
    <dgm:cxn modelId="{2E7A12C5-6FAB-46DA-ABA2-613E4E9A4DC7}" type="presOf" srcId="{5C78DAC7-3788-48AE-8E56-AD3CF1EABE82}" destId="{73EB749B-ABBE-4738-AB2A-C09C90BBBD54}" srcOrd="0" destOrd="0" presId="urn:microsoft.com/office/officeart/2005/8/layout/venn3"/>
    <dgm:cxn modelId="{4547DBC5-5352-4AF5-85AD-E9FE2B769673}" srcId="{81EE8BD3-4A8A-4462-8584-CD47047CA00E}" destId="{4DA05178-0AB4-4F68-A6A1-70F0DC3E6BD7}" srcOrd="3" destOrd="0" parTransId="{93AD3C30-0D49-4C79-B37D-11B70FA533FA}" sibTransId="{7D937456-225D-49B8-8D2D-F04F47D11B6F}"/>
    <dgm:cxn modelId="{8C0495D8-BE52-42F4-A1EF-B111599CDE78}" type="presOf" srcId="{81EE8BD3-4A8A-4462-8584-CD47047CA00E}" destId="{9DF6D61E-8AF9-4172-964B-AA0B48B11255}" srcOrd="0" destOrd="0" presId="urn:microsoft.com/office/officeart/2005/8/layout/venn3"/>
    <dgm:cxn modelId="{6147D1F6-924F-4874-BC78-386A4707008D}" type="presOf" srcId="{43247B29-F195-453D-AE81-232684F4F852}" destId="{07BDE0B6-D8C3-4337-8BBF-A63E09F02A19}" srcOrd="0" destOrd="0" presId="urn:microsoft.com/office/officeart/2005/8/layout/venn3"/>
    <dgm:cxn modelId="{683350F9-ADAF-48AD-AB06-7F254E19F55D}" type="presOf" srcId="{F48CDCB8-02B0-4CB5-B8E2-C37891D6F84B}" destId="{D1DAED0C-38A8-4EA0-A2FF-23C7320D8188}" srcOrd="0" destOrd="0" presId="urn:microsoft.com/office/officeart/2005/8/layout/venn3"/>
    <dgm:cxn modelId="{AE8467B5-1270-4FAE-B105-05C26FA88BAD}" type="presParOf" srcId="{9DF6D61E-8AF9-4172-964B-AA0B48B11255}" destId="{73EB749B-ABBE-4738-AB2A-C09C90BBBD54}" srcOrd="0" destOrd="0" presId="urn:microsoft.com/office/officeart/2005/8/layout/venn3"/>
    <dgm:cxn modelId="{6E6FB9DB-7884-404D-BC1A-150377F41131}" type="presParOf" srcId="{9DF6D61E-8AF9-4172-964B-AA0B48B11255}" destId="{3E9FAE88-1545-447F-8520-1F8368B11FD9}" srcOrd="1" destOrd="0" presId="urn:microsoft.com/office/officeart/2005/8/layout/venn3"/>
    <dgm:cxn modelId="{09C0C0FB-C377-4D5C-8088-8EFE78F70057}" type="presParOf" srcId="{9DF6D61E-8AF9-4172-964B-AA0B48B11255}" destId="{07BDE0B6-D8C3-4337-8BBF-A63E09F02A19}" srcOrd="2" destOrd="0" presId="urn:microsoft.com/office/officeart/2005/8/layout/venn3"/>
    <dgm:cxn modelId="{3710304C-CE50-49CB-90D7-5367C4F3B2CB}" type="presParOf" srcId="{9DF6D61E-8AF9-4172-964B-AA0B48B11255}" destId="{96BC1D45-FB5B-41EF-ACE0-166938556932}" srcOrd="3" destOrd="0" presId="urn:microsoft.com/office/officeart/2005/8/layout/venn3"/>
    <dgm:cxn modelId="{64690217-8BFC-4CCF-BF1A-60799C52FFA7}" type="presParOf" srcId="{9DF6D61E-8AF9-4172-964B-AA0B48B11255}" destId="{D1DAED0C-38A8-4EA0-A2FF-23C7320D8188}" srcOrd="4" destOrd="0" presId="urn:microsoft.com/office/officeart/2005/8/layout/venn3"/>
    <dgm:cxn modelId="{1AE7B16E-0B9C-4EE9-BE2A-F2B0BBF536D6}" type="presParOf" srcId="{9DF6D61E-8AF9-4172-964B-AA0B48B11255}" destId="{04209A21-E283-4F7D-99CB-1BF7E0CC1E60}" srcOrd="5" destOrd="0" presId="urn:microsoft.com/office/officeart/2005/8/layout/venn3"/>
    <dgm:cxn modelId="{44DF6A51-AD28-4E44-B7F5-A2DD2556B807}" type="presParOf" srcId="{9DF6D61E-8AF9-4172-964B-AA0B48B11255}" destId="{90805565-D1C8-4E1F-B3B2-311857E7366E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EB749B-ABBE-4738-AB2A-C09C90BBBD54}">
      <dsp:nvSpPr>
        <dsp:cNvPr id="0" name=""/>
        <dsp:cNvSpPr/>
      </dsp:nvSpPr>
      <dsp:spPr>
        <a:xfrm>
          <a:off x="3261" y="236851"/>
          <a:ext cx="3272384" cy="3272384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80090" tIns="22860" rIns="1800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Criteria by which consumers choose pasta brands</a:t>
          </a:r>
        </a:p>
      </dsp:txBody>
      <dsp:txXfrm>
        <a:off x="482491" y="716081"/>
        <a:ext cx="2313924" cy="2313924"/>
      </dsp:txXfrm>
    </dsp:sp>
    <dsp:sp modelId="{07BDE0B6-D8C3-4337-8BBF-A63E09F02A19}">
      <dsp:nvSpPr>
        <dsp:cNvPr id="0" name=""/>
        <dsp:cNvSpPr/>
      </dsp:nvSpPr>
      <dsp:spPr>
        <a:xfrm>
          <a:off x="2621169" y="236851"/>
          <a:ext cx="3272384" cy="3272384"/>
        </a:xfrm>
        <a:prstGeom prst="ellipse">
          <a:avLst/>
        </a:prstGeom>
        <a:solidFill>
          <a:schemeClr val="accent1">
            <a:shade val="80000"/>
            <a:alpha val="50000"/>
            <a:hueOff val="-320779"/>
            <a:satOff val="2298"/>
            <a:lumOff val="18194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80090" tIns="22860" rIns="1800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How do consumers evaluate El Maleka and other pasta brands in terms of criteria identified?</a:t>
          </a:r>
        </a:p>
      </dsp:txBody>
      <dsp:txXfrm>
        <a:off x="3100399" y="716081"/>
        <a:ext cx="2313924" cy="2313924"/>
      </dsp:txXfrm>
    </dsp:sp>
    <dsp:sp modelId="{D1DAED0C-38A8-4EA0-A2FF-23C7320D8188}">
      <dsp:nvSpPr>
        <dsp:cNvPr id="0" name=""/>
        <dsp:cNvSpPr/>
      </dsp:nvSpPr>
      <dsp:spPr>
        <a:xfrm>
          <a:off x="5239077" y="236851"/>
          <a:ext cx="3272384" cy="3272384"/>
        </a:xfrm>
        <a:prstGeom prst="ellipse">
          <a:avLst/>
        </a:prstGeom>
        <a:solidFill>
          <a:schemeClr val="accent1">
            <a:shade val="80000"/>
            <a:alpha val="50000"/>
            <a:hueOff val="-641558"/>
            <a:satOff val="4597"/>
            <a:lumOff val="36389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80090" tIns="22860" rIns="1800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What are psychographic and geographic profile of El Maleka consumers and other brands? </a:t>
          </a:r>
        </a:p>
      </dsp:txBody>
      <dsp:txXfrm>
        <a:off x="5718307" y="716081"/>
        <a:ext cx="2313924" cy="2313924"/>
      </dsp:txXfrm>
    </dsp:sp>
    <dsp:sp modelId="{90805565-D1C8-4E1F-B3B2-311857E7366E}">
      <dsp:nvSpPr>
        <dsp:cNvPr id="0" name=""/>
        <dsp:cNvSpPr/>
      </dsp:nvSpPr>
      <dsp:spPr>
        <a:xfrm>
          <a:off x="7856984" y="236851"/>
          <a:ext cx="3272384" cy="3272384"/>
        </a:xfrm>
        <a:prstGeom prst="ellipse">
          <a:avLst/>
        </a:prstGeom>
        <a:solidFill>
          <a:schemeClr val="accent1">
            <a:shade val="80000"/>
            <a:alpha val="50000"/>
            <a:hueOff val="-320779"/>
            <a:satOff val="2298"/>
            <a:lumOff val="18194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180090" tIns="22860" rIns="1800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What are all pasta brands that El Maleka’s segment considers buying?</a:t>
          </a:r>
        </a:p>
      </dsp:txBody>
      <dsp:txXfrm>
        <a:off x="8336214" y="716081"/>
        <a:ext cx="2313924" cy="2313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gif>
</file>

<file path=ppt/media/image11.png>
</file>

<file path=ppt/media/image12.png>
</file>

<file path=ppt/media/image13.gif>
</file>

<file path=ppt/media/image14.gif>
</file>

<file path=ppt/media/image2.jpg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BBB9B-8D63-420D-AFA8-7EC592F81219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A190D1-E950-45F8-9690-7E88CDBF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991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3282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772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8020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698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38618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3955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7464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317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1726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557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4652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89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Relationship Id="rId5" Type="http://schemas.microsoft.com/office/2007/relationships/hdphoto" Target="../media/hdphoto6.wdp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Relationship Id="rId4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3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3" name="Rectangle 3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1382310"/>
            <a:ext cx="3511233" cy="3779995"/>
          </a:xfrm>
        </p:spPr>
        <p:txBody>
          <a:bodyPr anchor="ctr">
            <a:normAutofit/>
          </a:bodyPr>
          <a:lstStyle/>
          <a:p>
            <a:pPr algn="ctr"/>
            <a:r>
              <a:rPr lang="ar-EG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الملكة</a:t>
            </a:r>
            <a:b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EL MALEKA </a:t>
            </a:r>
          </a:p>
        </p:txBody>
      </p:sp>
      <p:pic>
        <p:nvPicPr>
          <p:cNvPr id="12" name="Picture 11" descr="A hand holding a bowl of food&#10;&#10;Description automatically generated with low confidence">
            <a:extLst>
              <a:ext uri="{FF2B5EF4-FFF2-40B4-BE49-F238E27FC236}">
                <a16:creationId xmlns:a16="http://schemas.microsoft.com/office/drawing/2014/main" id="{EBE037A4-C13E-4EF0-8929-1B20E99A5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r="-1" b="9016"/>
          <a:stretch/>
        </p:blipFill>
        <p:spPr>
          <a:xfrm>
            <a:off x="19" y="10"/>
            <a:ext cx="7820147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BF306-4155-42A1-84B0-5C641AFEBF55}"/>
              </a:ext>
            </a:extLst>
          </p:cNvPr>
          <p:cNvSpPr txBox="1"/>
          <p:nvPr/>
        </p:nvSpPr>
        <p:spPr>
          <a:xfrm>
            <a:off x="8505020" y="3806568"/>
            <a:ext cx="35112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Nourhan Walid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Omar ElHusseiny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Haneen Hassan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Esraa Abdelaziz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Dina Khaled</a:t>
            </a:r>
          </a:p>
        </p:txBody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Internal secondary data</a:t>
            </a:r>
            <a:b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kern="1200" cap="all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ready to use</a:t>
            </a:r>
            <a:endParaRPr lang="en-US" sz="3200" kern="1200" cap="all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AE422A4C-42FA-4882-882A-EB505510719C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953" y="1946587"/>
            <a:ext cx="6788093" cy="40734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49029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8906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secondary data</a:t>
            </a:r>
            <a:b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Computerized, internet database</a:t>
            </a:r>
            <a:endParaRPr lang="en-US" sz="3200" kern="1200" cap="all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image6.jpeg" descr="A picture containing chart  Description automatically generated">
            <a:extLst>
              <a:ext uri="{FF2B5EF4-FFF2-40B4-BE49-F238E27FC236}">
                <a16:creationId xmlns:a16="http://schemas.microsoft.com/office/drawing/2014/main" id="{B6BDCEA7-BFE9-48AD-9F39-3C6BB6BA605A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847252" y="3025424"/>
            <a:ext cx="6497495" cy="294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196048-D3FF-462F-8567-C1C626D0A63C}"/>
              </a:ext>
            </a:extLst>
          </p:cNvPr>
          <p:cNvSpPr txBox="1"/>
          <p:nvPr/>
        </p:nvSpPr>
        <p:spPr>
          <a:xfrm>
            <a:off x="773351" y="2138903"/>
            <a:ext cx="10642292" cy="1290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76250" marR="0" indent="-285750">
              <a:spcBef>
                <a:spcPts val="685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rom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2012 to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2017, it was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realized that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pasta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consumption in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Egypt has increased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 annual rate</a:t>
            </a:r>
            <a:r>
              <a:rPr lang="en-US" spc="-10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pc="-5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4.6%.</a:t>
            </a:r>
          </a:p>
          <a:p>
            <a:pPr marL="476250" marR="0" indent="-285750">
              <a:spcBef>
                <a:spcPts val="685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 year 2017 to 2022 it is expected for the pasta consumption to increase from 528 000 tons to 693 000 tons </a:t>
            </a:r>
          </a:p>
          <a:p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46D4AF-F0B4-476D-9A0A-84B9F58F1219}"/>
              </a:ext>
            </a:extLst>
          </p:cNvPr>
          <p:cNvSpPr txBox="1"/>
          <p:nvPr/>
        </p:nvSpPr>
        <p:spPr>
          <a:xfrm>
            <a:off x="4114194" y="5938527"/>
            <a:ext cx="6093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(The Food and Beverage Market Entry Handbook: Egypt, 2022) </a:t>
            </a:r>
          </a:p>
        </p:txBody>
      </p:sp>
    </p:spTree>
    <p:extLst>
      <p:ext uri="{BB962C8B-B14F-4D97-AF65-F5344CB8AC3E}">
        <p14:creationId xmlns:p14="http://schemas.microsoft.com/office/powerpoint/2010/main" val="3901465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secondary data</a:t>
            </a:r>
            <a:b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Computerized, internet database</a:t>
            </a:r>
            <a:endParaRPr lang="en-US" sz="3200" kern="1200" cap="all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9DB455-7E67-4060-AC96-D3D96D89DE8D}"/>
              </a:ext>
            </a:extLst>
          </p:cNvPr>
          <p:cNvSpPr txBox="1"/>
          <p:nvPr/>
        </p:nvSpPr>
        <p:spPr>
          <a:xfrm>
            <a:off x="908952" y="2283373"/>
            <a:ext cx="103602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Competition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Pasta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Industry</a:t>
            </a:r>
          </a:p>
          <a:p>
            <a:pPr algn="ctr"/>
            <a:endParaRPr lang="en-US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Two of the most important competitors of El Maleka in the pasta industry are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</p:txBody>
      </p:sp>
      <p:graphicFrame>
        <p:nvGraphicFramePr>
          <p:cNvPr id="11" name="Table 6">
            <a:extLst>
              <a:ext uri="{FF2B5EF4-FFF2-40B4-BE49-F238E27FC236}">
                <a16:creationId xmlns:a16="http://schemas.microsoft.com/office/drawing/2014/main" id="{CDC2E943-5C4E-4519-9CF4-3D110E4A7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818346"/>
              </p:ext>
            </p:extLst>
          </p:nvPr>
        </p:nvGraphicFramePr>
        <p:xfrm>
          <a:off x="2032000" y="3377236"/>
          <a:ext cx="8128000" cy="17678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26172072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6905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Hawwa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7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Competitive advantages</a:t>
                      </a:r>
                    </a:p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sz="1600" kern="1200" dirty="0">
                          <a:solidFill>
                            <a:schemeClr val="tx1">
                              <a:lumMod val="8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Affordable prices</a:t>
                      </a:r>
                    </a:p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sz="1600" kern="1200" dirty="0">
                          <a:solidFill>
                            <a:schemeClr val="tx1">
                              <a:lumMod val="8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 distribution</a:t>
                      </a:r>
                      <a:endParaRPr lang="en-US" sz="1600" dirty="0">
                        <a:solidFill>
                          <a:schemeClr val="tx1">
                            <a:lumMod val="8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Competitive advantages</a:t>
                      </a:r>
                    </a:p>
                    <a:p>
                      <a:pPr marL="285750" marR="0" lvl="0" indent="-28575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>
                              <a:lumMod val="8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They have their own mill.</a:t>
                      </a:r>
                    </a:p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sz="1600" kern="1200" dirty="0">
                          <a:solidFill>
                            <a:schemeClr val="tx1">
                              <a:lumMod val="8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Affordable prices</a:t>
                      </a:r>
                    </a:p>
                    <a:p>
                      <a:pPr marL="285750" marR="0" lvl="0" indent="-28575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>
                              <a:lumMod val="8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Experience over 55 years.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930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60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77" y="1362331"/>
            <a:ext cx="10653766" cy="13697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Graphical analytical model</a:t>
            </a: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07585970-1A72-4E07-8428-DDE740ADC2C6}"/>
              </a:ext>
            </a:extLst>
          </p:cNvPr>
          <p:cNvSpPr/>
          <p:nvPr/>
        </p:nvSpPr>
        <p:spPr>
          <a:xfrm>
            <a:off x="3176190" y="1802724"/>
            <a:ext cx="1777946" cy="451485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Quality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9">
            <a:extLst>
              <a:ext uri="{FF2B5EF4-FFF2-40B4-BE49-F238E27FC236}">
                <a16:creationId xmlns:a16="http://schemas.microsoft.com/office/drawing/2014/main" id="{1D200BA8-9970-4867-A45B-CDE797E645CA}"/>
              </a:ext>
            </a:extLst>
          </p:cNvPr>
          <p:cNvSpPr/>
          <p:nvPr/>
        </p:nvSpPr>
        <p:spPr>
          <a:xfrm>
            <a:off x="2489099" y="2326833"/>
            <a:ext cx="1800000" cy="417195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18900000" algn="b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Price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53585A24-566F-406D-AD3F-879371E4627D}"/>
              </a:ext>
            </a:extLst>
          </p:cNvPr>
          <p:cNvSpPr/>
          <p:nvPr/>
        </p:nvSpPr>
        <p:spPr>
          <a:xfrm>
            <a:off x="1376191" y="2872276"/>
            <a:ext cx="2043183" cy="563563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Sales</a:t>
            </a:r>
            <a:r>
              <a:rPr lang="en-US" b="1" dirty="0">
                <a:solidFill>
                  <a:srgbClr val="000000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Promotion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C27A392-DFF1-4D2A-8044-A6FC018ABAD9}"/>
              </a:ext>
            </a:extLst>
          </p:cNvPr>
          <p:cNvSpPr/>
          <p:nvPr/>
        </p:nvSpPr>
        <p:spPr>
          <a:xfrm>
            <a:off x="761877" y="3547203"/>
            <a:ext cx="2043183" cy="563563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Personal Selling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ounded Rectangle 7">
            <a:extLst>
              <a:ext uri="{FF2B5EF4-FFF2-40B4-BE49-F238E27FC236}">
                <a16:creationId xmlns:a16="http://schemas.microsoft.com/office/drawing/2014/main" id="{73C2055D-29A2-4814-A8D0-7EF58DE08E0C}"/>
              </a:ext>
            </a:extLst>
          </p:cNvPr>
          <p:cNvSpPr/>
          <p:nvPr/>
        </p:nvSpPr>
        <p:spPr>
          <a:xfrm>
            <a:off x="1376191" y="4270897"/>
            <a:ext cx="2043183" cy="499009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Packaging design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ounded Rectangle 8">
            <a:extLst>
              <a:ext uri="{FF2B5EF4-FFF2-40B4-BE49-F238E27FC236}">
                <a16:creationId xmlns:a16="http://schemas.microsoft.com/office/drawing/2014/main" id="{3F60C4FC-C0C4-41AE-A481-BA31F43EA636}"/>
              </a:ext>
            </a:extLst>
          </p:cNvPr>
          <p:cNvSpPr/>
          <p:nvPr/>
        </p:nvSpPr>
        <p:spPr>
          <a:xfrm>
            <a:off x="2489100" y="4873487"/>
            <a:ext cx="1799999" cy="568032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18900000" algn="b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Product Variety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ounded Rectangle 7">
            <a:extLst>
              <a:ext uri="{FF2B5EF4-FFF2-40B4-BE49-F238E27FC236}">
                <a16:creationId xmlns:a16="http://schemas.microsoft.com/office/drawing/2014/main" id="{41585AC0-DB27-42F1-90F6-06428E263AAC}"/>
              </a:ext>
            </a:extLst>
          </p:cNvPr>
          <p:cNvSpPr/>
          <p:nvPr/>
        </p:nvSpPr>
        <p:spPr>
          <a:xfrm>
            <a:off x="3176189" y="5529350"/>
            <a:ext cx="1777947" cy="499009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algn="l">
                    <a:srgbClr val="000000">
                      <a:alpha val="40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Word of Mouth</a:t>
            </a:r>
            <a:endParaRPr lang="en-US" sz="1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ounded Rectangle 2">
            <a:extLst>
              <a:ext uri="{FF2B5EF4-FFF2-40B4-BE49-F238E27FC236}">
                <a16:creationId xmlns:a16="http://schemas.microsoft.com/office/drawing/2014/main" id="{5E0F14EF-E815-4ABD-A084-F17B11128DA0}"/>
              </a:ext>
            </a:extLst>
          </p:cNvPr>
          <p:cNvSpPr/>
          <p:nvPr/>
        </p:nvSpPr>
        <p:spPr>
          <a:xfrm>
            <a:off x="6088760" y="3034795"/>
            <a:ext cx="3232661" cy="136973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 b="1" dirty="0">
                <a:solidFill>
                  <a:srgbClr val="FFFFFF"/>
                </a:solidFill>
                <a:effectLst>
                  <a:outerShdw blurRad="60007" dist="200025" dir="15000000" sy="30000" kx="-1800000" algn="bl">
                    <a:srgbClr val="000000">
                      <a:alpha val="32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Customer Purchase Decision</a:t>
            </a:r>
            <a:endParaRPr lang="en-US" sz="12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5250DB-FEE6-4491-970E-8E812E16992D}"/>
              </a:ext>
            </a:extLst>
          </p:cNvPr>
          <p:cNvCxnSpPr>
            <a:cxnSpLocks/>
          </p:cNvCxnSpPr>
          <p:nvPr/>
        </p:nvCxnSpPr>
        <p:spPr>
          <a:xfrm>
            <a:off x="4938669" y="1988388"/>
            <a:ext cx="1074646" cy="962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3033DAD-15F1-4A4E-985F-ED9EE5D32973}"/>
              </a:ext>
            </a:extLst>
          </p:cNvPr>
          <p:cNvCxnSpPr>
            <a:cxnSpLocks/>
          </p:cNvCxnSpPr>
          <p:nvPr/>
        </p:nvCxnSpPr>
        <p:spPr>
          <a:xfrm>
            <a:off x="4289099" y="2521502"/>
            <a:ext cx="1620382" cy="731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ACEF0F9-A090-4EFF-A3C1-DBB0B702CDB3}"/>
              </a:ext>
            </a:extLst>
          </p:cNvPr>
          <p:cNvCxnSpPr>
            <a:cxnSpLocks/>
          </p:cNvCxnSpPr>
          <p:nvPr/>
        </p:nvCxnSpPr>
        <p:spPr>
          <a:xfrm>
            <a:off x="3419374" y="3127309"/>
            <a:ext cx="2450353" cy="41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629426B-3EF7-49A6-BD01-AEA669147147}"/>
              </a:ext>
            </a:extLst>
          </p:cNvPr>
          <p:cNvCxnSpPr>
            <a:cxnSpLocks/>
          </p:cNvCxnSpPr>
          <p:nvPr/>
        </p:nvCxnSpPr>
        <p:spPr>
          <a:xfrm flipV="1">
            <a:off x="2841491" y="3828984"/>
            <a:ext cx="3028236" cy="2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528BE3-E3A2-4934-8834-7EAFEE0FF9A6}"/>
              </a:ext>
            </a:extLst>
          </p:cNvPr>
          <p:cNvCxnSpPr>
            <a:cxnSpLocks/>
          </p:cNvCxnSpPr>
          <p:nvPr/>
        </p:nvCxnSpPr>
        <p:spPr>
          <a:xfrm flipV="1">
            <a:off x="3419985" y="4121896"/>
            <a:ext cx="2489496" cy="420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8031D8F-3966-424B-8F80-CA50065169FB}"/>
              </a:ext>
            </a:extLst>
          </p:cNvPr>
          <p:cNvCxnSpPr>
            <a:cxnSpLocks/>
          </p:cNvCxnSpPr>
          <p:nvPr/>
        </p:nvCxnSpPr>
        <p:spPr>
          <a:xfrm flipV="1">
            <a:off x="4289099" y="4357157"/>
            <a:ext cx="1620382" cy="810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B9E1E65-8713-47A2-A243-58A6DCCCBE6D}"/>
              </a:ext>
            </a:extLst>
          </p:cNvPr>
          <p:cNvCxnSpPr>
            <a:cxnSpLocks/>
          </p:cNvCxnSpPr>
          <p:nvPr/>
        </p:nvCxnSpPr>
        <p:spPr>
          <a:xfrm flipV="1">
            <a:off x="4954136" y="4608325"/>
            <a:ext cx="1059179" cy="1170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67" name="TextBox 2066">
            <a:extLst>
              <a:ext uri="{FF2B5EF4-FFF2-40B4-BE49-F238E27FC236}">
                <a16:creationId xmlns:a16="http://schemas.microsoft.com/office/drawing/2014/main" id="{E02786AD-7756-4684-A5BB-02382C3029BE}"/>
              </a:ext>
            </a:extLst>
          </p:cNvPr>
          <p:cNvSpPr txBox="1"/>
          <p:nvPr/>
        </p:nvSpPr>
        <p:spPr>
          <a:xfrm>
            <a:off x="6949805" y="4447998"/>
            <a:ext cx="2483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Dependent Variable</a:t>
            </a:r>
          </a:p>
        </p:txBody>
      </p:sp>
      <p:sp>
        <p:nvSpPr>
          <p:cNvPr id="2068" name="TextBox 2067">
            <a:extLst>
              <a:ext uri="{FF2B5EF4-FFF2-40B4-BE49-F238E27FC236}">
                <a16:creationId xmlns:a16="http://schemas.microsoft.com/office/drawing/2014/main" id="{ABE0106F-3129-4494-9C0B-192BEA2C96E2}"/>
              </a:ext>
            </a:extLst>
          </p:cNvPr>
          <p:cNvSpPr txBox="1"/>
          <p:nvPr/>
        </p:nvSpPr>
        <p:spPr>
          <a:xfrm>
            <a:off x="3269081" y="5998282"/>
            <a:ext cx="2040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Independent Variables</a:t>
            </a:r>
          </a:p>
        </p:txBody>
      </p:sp>
    </p:spTree>
    <p:extLst>
      <p:ext uri="{BB962C8B-B14F-4D97-AF65-F5344CB8AC3E}">
        <p14:creationId xmlns:p14="http://schemas.microsoft.com/office/powerpoint/2010/main" val="12233320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8" grpId="0" animBg="1"/>
      <p:bldP spid="2067" grpId="0"/>
      <p:bldP spid="20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580569"/>
            <a:ext cx="10653766" cy="13697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</a:t>
            </a:r>
            <a:b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do consumers evaluate El Maleka and other pasta brands</a:t>
            </a: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terms of criteria identified?</a:t>
            </a: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B2D461-AE4E-4A75-A7E8-1484077712C9}"/>
              </a:ext>
            </a:extLst>
          </p:cNvPr>
          <p:cNvSpPr txBox="1"/>
          <p:nvPr/>
        </p:nvSpPr>
        <p:spPr>
          <a:xfrm>
            <a:off x="773351" y="2517668"/>
            <a:ext cx="104314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RQ8: How do customers evaluate quality of El Maleka and other competing brands? </a:t>
            </a:r>
          </a:p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RQ10: What makes price convenient to consumer? </a:t>
            </a:r>
          </a:p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RQ11: How convenient are sales promotions made by El Maleka vs. other brands? </a:t>
            </a:r>
          </a:p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RQ12: How effective is personal selling of El Maleka according to customers’ purchase decision? </a:t>
            </a:r>
          </a:p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RQ13: How do customers evaluate El Maleka’s package design? 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7ED633E4-34BF-47F4-B4C2-44ABFAD1E08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633E66"/>
              </a:clrFrom>
              <a:clrTo>
                <a:srgbClr val="633E66">
                  <a:alpha val="0"/>
                </a:srgbClr>
              </a:clrTo>
            </a:clrChange>
            <a:alphaModFix amt="70000"/>
          </a:blip>
          <a:stretch>
            <a:fillRect/>
          </a:stretch>
        </p:blipFill>
        <p:spPr>
          <a:xfrm>
            <a:off x="8738489" y="699962"/>
            <a:ext cx="3110193" cy="23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36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77" y="924054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Sampling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64FFA81-568F-4D25-959A-709F588E1D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352" t="9212" r="53937" b="51018"/>
          <a:stretch/>
        </p:blipFill>
        <p:spPr>
          <a:xfrm>
            <a:off x="1544123" y="3216873"/>
            <a:ext cx="3228886" cy="24628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22BB19A-3CF1-4227-9714-88D0D52EB2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1762" t="60944" r="2300" b="4383"/>
          <a:stretch/>
        </p:blipFill>
        <p:spPr>
          <a:xfrm>
            <a:off x="6980182" y="3324884"/>
            <a:ext cx="3725910" cy="22496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B98F29-A2B4-4343-B565-CAB5DFD6DC56}"/>
              </a:ext>
            </a:extLst>
          </p:cNvPr>
          <p:cNvSpPr txBox="1"/>
          <p:nvPr/>
        </p:nvSpPr>
        <p:spPr>
          <a:xfrm>
            <a:off x="2091943" y="2950541"/>
            <a:ext cx="2945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Convenience Sample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FA142E-4070-4E25-91E2-C995FD9515D4}"/>
              </a:ext>
            </a:extLst>
          </p:cNvPr>
          <p:cNvSpPr txBox="1"/>
          <p:nvPr/>
        </p:nvSpPr>
        <p:spPr>
          <a:xfrm>
            <a:off x="7797354" y="2998735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Snowballing 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21A3CB-2282-419D-BBB0-D99BEC0E80F8}"/>
              </a:ext>
            </a:extLst>
          </p:cNvPr>
          <p:cNvSpPr txBox="1"/>
          <p:nvPr/>
        </p:nvSpPr>
        <p:spPr>
          <a:xfrm>
            <a:off x="4773009" y="1884708"/>
            <a:ext cx="2631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Nonprobability Sampling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BC3F493-84D2-413E-9578-60D6FC8D426C}"/>
              </a:ext>
            </a:extLst>
          </p:cNvPr>
          <p:cNvCxnSpPr>
            <a:cxnSpLocks/>
          </p:cNvCxnSpPr>
          <p:nvPr/>
        </p:nvCxnSpPr>
        <p:spPr>
          <a:xfrm>
            <a:off x="6980182" y="2402006"/>
            <a:ext cx="1799044" cy="493221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4E89B6-155B-4450-BEEA-2C44994D198E}"/>
              </a:ext>
            </a:extLst>
          </p:cNvPr>
          <p:cNvCxnSpPr>
            <a:cxnSpLocks/>
          </p:cNvCxnSpPr>
          <p:nvPr/>
        </p:nvCxnSpPr>
        <p:spPr>
          <a:xfrm flipH="1">
            <a:off x="3398294" y="2402006"/>
            <a:ext cx="1638930" cy="44217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651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989" y="1170264"/>
            <a:ext cx="2963962" cy="11680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CF4AF-390B-42AB-AB10-07EF7EFAE6B0}"/>
              </a:ext>
            </a:extLst>
          </p:cNvPr>
          <p:cNvSpPr txBox="1"/>
          <p:nvPr/>
        </p:nvSpPr>
        <p:spPr>
          <a:xfrm>
            <a:off x="3071925" y="4287654"/>
            <a:ext cx="61892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 </a:t>
            </a:r>
            <a:r>
              <a:rPr lang="en-US" sz="2000" b="1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2</a:t>
            </a:r>
          </a:p>
          <a:p>
            <a:pPr algn="ctr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 </a:t>
            </a:r>
            <a:r>
              <a:rPr lang="en-US" sz="2000" b="1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24</a:t>
            </a:r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6" name="Picture 4" descr="ELPAC | ICAO Language Proficiency Testing for air traffic controllers and  pilots">
            <a:extLst>
              <a:ext uri="{FF2B5EF4-FFF2-40B4-BE49-F238E27FC236}">
                <a16:creationId xmlns:a16="http://schemas.microsoft.com/office/drawing/2014/main" id="{322EC768-5AD3-46B7-828B-3908E52E3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781" y="1956592"/>
            <a:ext cx="3334438" cy="2267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908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689" y="2077777"/>
            <a:ext cx="10653766" cy="13697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questionnaire findings </a:t>
            </a:r>
            <a:b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discussion </a:t>
            </a: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8F10BD-DAB0-4FFB-81A9-2769C0AC8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4" y="998836"/>
            <a:ext cx="2464123" cy="22199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50BDEB-C079-4095-947A-5C49ED96302C}"/>
              </a:ext>
            </a:extLst>
          </p:cNvPr>
          <p:cNvSpPr txBox="1"/>
          <p:nvPr/>
        </p:nvSpPr>
        <p:spPr>
          <a:xfrm>
            <a:off x="925689" y="2976972"/>
            <a:ext cx="101266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Maleka is the most consumed product among its major competitors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of El Maleka regarding consistency, cracking, amount of starch produced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and portion make prices convenient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Respondents don’t know or rarely find sales promotions on El Maleka products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Respondents don’t know or never found salespersons for El Maleka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Respondents find packaging design appealing compared to major competitors</a:t>
            </a:r>
          </a:p>
          <a:p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58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534" y="1770063"/>
            <a:ext cx="2963962" cy="11680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28FA1-1649-4C1F-9690-BFE2AA386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632" y="2707311"/>
            <a:ext cx="2286000" cy="228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7D0A81-7AFF-4578-84F9-C26278675567}"/>
              </a:ext>
            </a:extLst>
          </p:cNvPr>
          <p:cNvSpPr txBox="1"/>
          <p:nvPr/>
        </p:nvSpPr>
        <p:spPr>
          <a:xfrm>
            <a:off x="4676632" y="2476479"/>
            <a:ext cx="4067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Comments?</a:t>
            </a:r>
          </a:p>
        </p:txBody>
      </p:sp>
    </p:spTree>
    <p:extLst>
      <p:ext uri="{BB962C8B-B14F-4D97-AF65-F5344CB8AC3E}">
        <p14:creationId xmlns:p14="http://schemas.microsoft.com/office/powerpoint/2010/main" val="2959375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information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445003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Maleka is a leading pasta company in the Egyptian market. It was acquired by a Saudi Company (Savola Group). El Maleka offers high-quality pasta at an affordable price. It is Egypt's most popular pasta brand, as it provides various shapes of pasta</a:t>
            </a:r>
          </a:p>
        </p:txBody>
      </p:sp>
    </p:spTree>
    <p:extLst>
      <p:ext uri="{BB962C8B-B14F-4D97-AF65-F5344CB8AC3E}">
        <p14:creationId xmlns:p14="http://schemas.microsoft.com/office/powerpoint/2010/main" val="1480142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214006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</a:t>
            </a:r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468289"/>
            <a:ext cx="10016848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sz="2300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picture containing logo&#10;&#10;Description automatically generated">
            <a:extLst>
              <a:ext uri="{FF2B5EF4-FFF2-40B4-BE49-F238E27FC236}">
                <a16:creationId xmlns:a16="http://schemas.microsoft.com/office/drawing/2014/main" id="{B6FA6A13-DAA2-4117-B174-193E95B0FE8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68828" y="862760"/>
            <a:ext cx="3612903" cy="18064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4364D9C-D8EF-4FE6-99EF-ED383405FF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230789"/>
              </p:ext>
            </p:extLst>
          </p:nvPr>
        </p:nvGraphicFramePr>
        <p:xfrm>
          <a:off x="1678179" y="2978245"/>
          <a:ext cx="8821762" cy="178757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410881">
                  <a:extLst>
                    <a:ext uri="{9D8B030D-6E8A-4147-A177-3AD203B41FA5}">
                      <a16:colId xmlns:a16="http://schemas.microsoft.com/office/drawing/2014/main" val="941100545"/>
                    </a:ext>
                  </a:extLst>
                </a:gridCol>
                <a:gridCol w="4410881">
                  <a:extLst>
                    <a:ext uri="{9D8B030D-6E8A-4147-A177-3AD203B41FA5}">
                      <a16:colId xmlns:a16="http://schemas.microsoft.com/office/drawing/2014/main" val="3453406868"/>
                    </a:ext>
                  </a:extLst>
                </a:gridCol>
              </a:tblGrid>
              <a:tr h="59885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Management Problem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Marketing Research Problem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26265"/>
                  </a:ext>
                </a:extLst>
              </a:tr>
              <a:tr h="11427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What should be done to regain/increase El Maleka’s market share among El Maleka’s competitors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Determine the strengths and weaknesses of El Maleka verses its major competitors with respect to consumer purchase decision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475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407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Components/objectives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85C80DA3-ECB4-46FF-8F46-A2ACB34E70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7922936"/>
              </p:ext>
            </p:extLst>
          </p:nvPr>
        </p:nvGraphicFramePr>
        <p:xfrm>
          <a:off x="522744" y="1994861"/>
          <a:ext cx="11132631" cy="3746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36856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Findings of decision maker discussion </a:t>
            </a:r>
            <a:endParaRPr lang="en-US" sz="3200" kern="1200" cap="all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35379D-BB13-491A-AAA2-37CF122454E9}"/>
              </a:ext>
            </a:extLst>
          </p:cNvPr>
          <p:cNvSpPr txBox="1"/>
          <p:nvPr/>
        </p:nvSpPr>
        <p:spPr>
          <a:xfrm>
            <a:off x="883692" y="2181760"/>
            <a:ext cx="984344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share from 2018 </a:t>
            </a: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2021</a:t>
            </a:r>
            <a:endParaRPr lang="en-US" sz="20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Maleka’s major Competitors according to DM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Strengths and Weaknesses of El Maleka in the DM’s point of view: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E4047FC8-1EBC-4DB4-A102-C4C89DBECC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498181"/>
              </p:ext>
            </p:extLst>
          </p:nvPr>
        </p:nvGraphicFramePr>
        <p:xfrm>
          <a:off x="1947080" y="3429000"/>
          <a:ext cx="8297839" cy="131064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4160409">
                  <a:extLst>
                    <a:ext uri="{9D8B030D-6E8A-4147-A177-3AD203B41FA5}">
                      <a16:colId xmlns:a16="http://schemas.microsoft.com/office/drawing/2014/main" val="1278776040"/>
                    </a:ext>
                  </a:extLst>
                </a:gridCol>
                <a:gridCol w="4137430">
                  <a:extLst>
                    <a:ext uri="{9D8B030D-6E8A-4147-A177-3AD203B41FA5}">
                      <a16:colId xmlns:a16="http://schemas.microsoft.com/office/drawing/2014/main" val="201495827"/>
                    </a:ext>
                  </a:extLst>
                </a:gridCol>
              </a:tblGrid>
              <a:tr h="37938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Strengths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Weaknesses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981396"/>
                  </a:ext>
                </a:extLst>
              </a:tr>
              <a:tr h="586854">
                <a:tc>
                  <a:txBody>
                    <a:bodyPr/>
                    <a:lstStyle/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b="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Affordable prices</a:t>
                      </a:r>
                    </a:p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b="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Available everywhere</a:t>
                      </a:r>
                    </a:p>
                    <a:p>
                      <a:pPr marL="0" indent="0" algn="ctr">
                        <a:buFont typeface="Courier New" panose="02070309020205020404" pitchFamily="49" charset="0"/>
                        <a:buNone/>
                      </a:pPr>
                      <a:endParaRPr lang="en-US" b="0" dirty="0">
                        <a:latin typeface="Times New Roman" panose="02020603050405020304" pitchFamily="18" charset="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b="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(consistency, cracking)</a:t>
                      </a:r>
                    </a:p>
                    <a:p>
                      <a:pPr marL="285750" indent="-285750" algn="ctr">
                        <a:buFont typeface="Courier New" panose="02070309020205020404" pitchFamily="49" charset="0"/>
                        <a:buChar char="o"/>
                      </a:pPr>
                      <a:r>
                        <a:rPr lang="en-US" b="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Appearance of </a:t>
                      </a:r>
                      <a:r>
                        <a:rPr lang="ar-EG" b="0" dirty="0">
                          <a:solidFill>
                            <a:schemeClr val="tx1">
                              <a:lumMod val="8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سوس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496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2439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Findings of industry expert interview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10F6A4-832A-46BD-B8B5-EA44DCF23240}"/>
              </a:ext>
            </a:extLst>
          </p:cNvPr>
          <p:cNvSpPr txBox="1"/>
          <p:nvPr/>
        </p:nvSpPr>
        <p:spPr>
          <a:xfrm>
            <a:off x="907565" y="2350869"/>
            <a:ext cx="103768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share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compared to other brands of the same segment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Selling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Competitors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Prices are affordable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selling brands</a:t>
            </a:r>
          </a:p>
        </p:txBody>
      </p:sp>
      <p:pic>
        <p:nvPicPr>
          <p:cNvPr id="2052" name="Picture 4" descr="Black Solid Icon for Gossip, Face To Face and Conversation Stock Vector -  Illustration of solid, logotype: 148290133">
            <a:extLst>
              <a:ext uri="{FF2B5EF4-FFF2-40B4-BE49-F238E27FC236}">
                <a16:creationId xmlns:a16="http://schemas.microsoft.com/office/drawing/2014/main" id="{67EF35BF-C510-4762-B14F-A34AA33F0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932" y="2194732"/>
            <a:ext cx="2626468" cy="262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819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focus group’s participants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10F6A4-832A-46BD-B8B5-EA44DCF23240}"/>
              </a:ext>
            </a:extLst>
          </p:cNvPr>
          <p:cNvSpPr txBox="1"/>
          <p:nvPr/>
        </p:nvSpPr>
        <p:spPr>
          <a:xfrm>
            <a:off x="907565" y="2350869"/>
            <a:ext cx="10376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participants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participants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Gender 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women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Ages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Ranges from 30 to 55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Occupation</a:t>
            </a:r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are housewives except one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 of the focus group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Comfortable environment, in a sporting club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oup Work Clipart Black And White - Focus Group Discussion Icon - PNG -  Free transparent image">
            <a:extLst>
              <a:ext uri="{FF2B5EF4-FFF2-40B4-BE49-F238E27FC236}">
                <a16:creationId xmlns:a16="http://schemas.microsoft.com/office/drawing/2014/main" id="{96ADA757-815A-45D1-8DD0-FE83C6963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39" b="94097" l="5139" r="95417">
                        <a14:foregroundMark x1="9306" y1="48658" x2="11806" y2="40608"/>
                        <a14:foregroundMark x1="5139" y1="50805" x2="5139" y2="50805"/>
                        <a14:foregroundMark x1="12222" y1="55098" x2="12222" y2="55098"/>
                        <a14:foregroundMark x1="11806" y1="53488" x2="11806" y2="53488"/>
                        <a14:foregroundMark x1="11806" y1="51878" x2="11806" y2="57245"/>
                        <a14:foregroundMark x1="13056" y1="29517" x2="13056" y2="29517"/>
                        <a14:foregroundMark x1="51250" y1="25760" x2="51250" y2="25760"/>
                        <a14:foregroundMark x1="49722" y1="13417" x2="49722" y2="13417"/>
                        <a14:foregroundMark x1="48889" y1="48122" x2="48889" y2="48122"/>
                        <a14:foregroundMark x1="40556" y1="93202" x2="40556" y2="93202"/>
                        <a14:foregroundMark x1="58750" y1="94275" x2="58750" y2="94275"/>
                        <a14:foregroundMark x1="92917" y1="64222" x2="92917" y2="64222"/>
                        <a14:foregroundMark x1="95417" y1="73882" x2="95417" y2="73882"/>
                        <a14:foregroundMark x1="86667" y1="30054" x2="86667" y2="300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800" y="2574470"/>
            <a:ext cx="3040826" cy="236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617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findings of focus group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400DB6-3C07-4EBD-807C-FD47FB616E3D}"/>
              </a:ext>
            </a:extLst>
          </p:cNvPr>
          <p:cNvSpPr txBox="1"/>
          <p:nvPr/>
        </p:nvSpPr>
        <p:spPr>
          <a:xfrm>
            <a:off x="1105469" y="2379133"/>
            <a:ext cx="91167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of El Maleka vs. its major competitors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Old fashioned packaging design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Convenient prices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Variety of shapes is satisfying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promotions are important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Maleka improvement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Vector Search Icon, Search Icons, Search Clipart, Magnifier PNG and Vector  with Transparent Background for Free Download">
            <a:extLst>
              <a:ext uri="{FF2B5EF4-FFF2-40B4-BE49-F238E27FC236}">
                <a16:creationId xmlns:a16="http://schemas.microsoft.com/office/drawing/2014/main" id="{4C8DA682-029F-4C31-A6A2-B61C470FE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24933">
            <a:off x="8869747" y="1320295"/>
            <a:ext cx="1499608" cy="1499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549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1C19FBE-33E9-4938-AB1E-CB36F4AF9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6B031A-DFF2-4273-9F94-B34585B15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11301984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text, needle, pencil, stationary&#10;&#10;Description automatically generated">
            <a:extLst>
              <a:ext uri="{FF2B5EF4-FFF2-40B4-BE49-F238E27FC236}">
                <a16:creationId xmlns:a16="http://schemas.microsoft.com/office/drawing/2014/main" id="{3362A7C7-A462-4D1A-9C5D-CD4DC91774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-9225"/>
            <a:ext cx="12192000" cy="812150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7C4E3E-20C3-45C7-A1E9-79660C1A3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11305200" cy="577426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83" y="1009397"/>
            <a:ext cx="10653766" cy="136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Internal secondary data</a:t>
            </a:r>
            <a:br>
              <a:rPr lang="en-US" sz="3200" b="1" kern="1200" cap="all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kern="1200" cap="all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ready to use</a:t>
            </a:r>
            <a:endParaRPr lang="en-US" sz="3200" kern="1200" cap="all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A23F6-896B-4744-A094-A32570A1A90A}"/>
              </a:ext>
            </a:extLst>
          </p:cNvPr>
          <p:cNvSpPr txBox="1"/>
          <p:nvPr/>
        </p:nvSpPr>
        <p:spPr>
          <a:xfrm>
            <a:off x="764883" y="2574470"/>
            <a:ext cx="10650760" cy="3166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C2A0EC4-1AD3-43B1-9A88-C235A89897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559"/>
          <a:stretch/>
        </p:blipFill>
        <p:spPr bwMode="auto">
          <a:xfrm>
            <a:off x="3043953" y="2001843"/>
            <a:ext cx="6104094" cy="38214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00492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0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2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3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4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5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6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7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18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2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3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4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5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6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7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8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9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{1A145E03-434F-4D46-9412-D0E9FDD40C4E}tf11964407_win32</Template>
  <TotalTime>647</TotalTime>
  <Words>634</Words>
  <Application>Microsoft Office PowerPoint</Application>
  <PresentationFormat>Widescreen</PresentationFormat>
  <Paragraphs>105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Arial</vt:lpstr>
      <vt:lpstr>Calibri</vt:lpstr>
      <vt:lpstr>Courier New</vt:lpstr>
      <vt:lpstr>Franklin Gothic Book</vt:lpstr>
      <vt:lpstr>Franklin Gothic Demi</vt:lpstr>
      <vt:lpstr>Gill Sans MT</vt:lpstr>
      <vt:lpstr>Tahoma</vt:lpstr>
      <vt:lpstr>Times New Roman</vt:lpstr>
      <vt:lpstr>Wingdings</vt:lpstr>
      <vt:lpstr>Wingdings 2</vt:lpstr>
      <vt:lpstr>DividendVTI</vt:lpstr>
      <vt:lpstr>الملكة EL MALEKA </vt:lpstr>
      <vt:lpstr>Background information </vt:lpstr>
      <vt:lpstr>Problem Definition</vt:lpstr>
      <vt:lpstr>Components/objectives </vt:lpstr>
      <vt:lpstr>Findings of decision maker discussion </vt:lpstr>
      <vt:lpstr>Findings of industry expert interview </vt:lpstr>
      <vt:lpstr>Characteristics of focus group’s participants</vt:lpstr>
      <vt:lpstr>findings of focus group</vt:lpstr>
      <vt:lpstr>Internal secondary data ready to use</vt:lpstr>
      <vt:lpstr>Internal secondary data ready to use</vt:lpstr>
      <vt:lpstr>external secondary data Computerized, internet database</vt:lpstr>
      <vt:lpstr>external secondary data Computerized, internet database</vt:lpstr>
      <vt:lpstr>Graphical analytical model    </vt:lpstr>
      <vt:lpstr>Research questions How do consumers evaluate El Maleka and other pasta brands in terms of criteria identified?  </vt:lpstr>
      <vt:lpstr>Sampling techniques</vt:lpstr>
      <vt:lpstr>Pretesting</vt:lpstr>
      <vt:lpstr>questionnaire findings  and discussion    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الملكة EL MALEKA </dc:title>
  <dc:creator>Dina Khaled</dc:creator>
  <cp:lastModifiedBy>Dina Khaled</cp:lastModifiedBy>
  <cp:revision>8</cp:revision>
  <dcterms:created xsi:type="dcterms:W3CDTF">2022-01-20T12:14:05Z</dcterms:created>
  <dcterms:modified xsi:type="dcterms:W3CDTF">2022-01-23T17:45:58Z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